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019" autoAdjust="0"/>
    <p:restoredTop sz="94660"/>
  </p:normalViewPr>
  <p:slideViewPr>
    <p:cSldViewPr snapToGrid="0">
      <p:cViewPr varScale="1">
        <p:scale>
          <a:sx n="83" d="100"/>
          <a:sy n="83" d="100"/>
        </p:scale>
        <p:origin x="219"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רון אמסלם" userId="abc86a4d-c156-4048-b747-30f6ba8b0812" providerId="ADAL" clId="{370F923C-BC4D-440E-897D-30084CDDDAB7}"/>
    <pc:docChg chg="undo custSel modSld">
      <pc:chgData name="רון אמסלם" userId="abc86a4d-c156-4048-b747-30f6ba8b0812" providerId="ADAL" clId="{370F923C-BC4D-440E-897D-30084CDDDAB7}" dt="2025-12-28T15:28:59.082" v="12" actId="20577"/>
      <pc:docMkLst>
        <pc:docMk/>
      </pc:docMkLst>
      <pc:sldChg chg="modSp mod">
        <pc:chgData name="רון אמסלם" userId="abc86a4d-c156-4048-b747-30f6ba8b0812" providerId="ADAL" clId="{370F923C-BC4D-440E-897D-30084CDDDAB7}" dt="2025-12-28T15:28:59.082" v="12" actId="20577"/>
        <pc:sldMkLst>
          <pc:docMk/>
          <pc:sldMk cId="1392682204" sldId="260"/>
        </pc:sldMkLst>
        <pc:spChg chg="mod">
          <ac:chgData name="רון אמסלם" userId="abc86a4d-c156-4048-b747-30f6ba8b0812" providerId="ADAL" clId="{370F923C-BC4D-440E-897D-30084CDDDAB7}" dt="2025-12-28T15:28:59.082" v="12" actId="20577"/>
          <ac:spMkLst>
            <pc:docMk/>
            <pc:sldMk cId="1392682204" sldId="260"/>
            <ac:spMk id="8" creationId="{D85267ED-9D95-2E83-FFAD-9787EB794FE0}"/>
          </ac:spMkLst>
        </pc:sp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l">
              <a:defRPr sz="1200"/>
            </a:lvl1pPr>
          </a:lstStyle>
          <a:p>
            <a:endParaRPr lang="en-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r">
              <a:defRPr sz="1200"/>
            </a:lvl1pPr>
          </a:lstStyle>
          <a:p>
            <a:fld id="{34183338-D12B-43E8-A683-BF2120E029B6}" type="datetimeFigureOut">
              <a:rPr lang="en-IL" smtClean="0"/>
              <a:t>28/12/2025</a:t>
            </a:fld>
            <a:endParaRPr lang="en-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en-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l">
              <a:defRPr sz="1200"/>
            </a:lvl1pPr>
          </a:lstStyle>
          <a:p>
            <a:endParaRPr lang="en-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r">
              <a:defRPr sz="1200"/>
            </a:lvl1pPr>
          </a:lstStyle>
          <a:p>
            <a:fld id="{D054E6A4-44E3-4AA2-8A55-13FA884EA08E}" type="slidenum">
              <a:rPr lang="en-IL" smtClean="0"/>
              <a:t>‹#›</a:t>
            </a:fld>
            <a:endParaRPr lang="en-IL"/>
          </a:p>
        </p:txBody>
      </p:sp>
    </p:spTree>
    <p:extLst>
      <p:ext uri="{BB962C8B-B14F-4D97-AF65-F5344CB8AC3E}">
        <p14:creationId xmlns:p14="http://schemas.microsoft.com/office/powerpoint/2010/main" val="2289338174"/>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IL" dirty="0"/>
          </a:p>
        </p:txBody>
      </p:sp>
      <p:sp>
        <p:nvSpPr>
          <p:cNvPr id="4" name="מציין מיקום של מספר שקופית 3"/>
          <p:cNvSpPr>
            <a:spLocks noGrp="1"/>
          </p:cNvSpPr>
          <p:nvPr>
            <p:ph type="sldNum" sz="quarter" idx="5"/>
          </p:nvPr>
        </p:nvSpPr>
        <p:spPr/>
        <p:txBody>
          <a:bodyPr/>
          <a:lstStyle/>
          <a:p>
            <a:fld id="{D054E6A4-44E3-4AA2-8A55-13FA884EA08E}" type="slidenum">
              <a:rPr lang="en-IL" smtClean="0"/>
              <a:t>2</a:t>
            </a:fld>
            <a:endParaRPr lang="en-IL"/>
          </a:p>
        </p:txBody>
      </p:sp>
    </p:spTree>
    <p:extLst>
      <p:ext uri="{BB962C8B-B14F-4D97-AF65-F5344CB8AC3E}">
        <p14:creationId xmlns:p14="http://schemas.microsoft.com/office/powerpoint/2010/main" val="4004111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IL" dirty="0"/>
          </a:p>
        </p:txBody>
      </p:sp>
      <p:sp>
        <p:nvSpPr>
          <p:cNvPr id="4" name="מציין מיקום של מספר שקופית 3"/>
          <p:cNvSpPr>
            <a:spLocks noGrp="1"/>
          </p:cNvSpPr>
          <p:nvPr>
            <p:ph type="sldNum" sz="quarter" idx="5"/>
          </p:nvPr>
        </p:nvSpPr>
        <p:spPr/>
        <p:txBody>
          <a:bodyPr/>
          <a:lstStyle/>
          <a:p>
            <a:fld id="{D054E6A4-44E3-4AA2-8A55-13FA884EA08E}" type="slidenum">
              <a:rPr lang="en-IL" smtClean="0"/>
              <a:t>3</a:t>
            </a:fld>
            <a:endParaRPr lang="en-IL"/>
          </a:p>
        </p:txBody>
      </p:sp>
    </p:spTree>
    <p:extLst>
      <p:ext uri="{BB962C8B-B14F-4D97-AF65-F5344CB8AC3E}">
        <p14:creationId xmlns:p14="http://schemas.microsoft.com/office/powerpoint/2010/main" val="3720409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846AF-65C6-2754-BE61-81454CE4A053}"/>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CE642E89-D332-0D00-48EE-7C9227EC9AB4}"/>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81F84A67-3044-1CFC-341B-37650AFA8B6C}"/>
              </a:ext>
            </a:extLst>
          </p:cNvPr>
          <p:cNvSpPr>
            <a:spLocks noGrp="1"/>
          </p:cNvSpPr>
          <p:nvPr>
            <p:ph type="body" idx="1"/>
          </p:nvPr>
        </p:nvSpPr>
        <p:spPr/>
        <p:txBody>
          <a:bodyPr/>
          <a:lstStyle/>
          <a:p>
            <a:endParaRPr lang="en-IL" dirty="0"/>
          </a:p>
        </p:txBody>
      </p:sp>
      <p:sp>
        <p:nvSpPr>
          <p:cNvPr id="4" name="מציין מיקום של מספר שקופית 3">
            <a:extLst>
              <a:ext uri="{FF2B5EF4-FFF2-40B4-BE49-F238E27FC236}">
                <a16:creationId xmlns:a16="http://schemas.microsoft.com/office/drawing/2014/main" id="{290C3858-8331-784B-CD95-DB82B2995EC1}"/>
              </a:ext>
            </a:extLst>
          </p:cNvPr>
          <p:cNvSpPr>
            <a:spLocks noGrp="1"/>
          </p:cNvSpPr>
          <p:nvPr>
            <p:ph type="sldNum" sz="quarter" idx="5"/>
          </p:nvPr>
        </p:nvSpPr>
        <p:spPr/>
        <p:txBody>
          <a:bodyPr/>
          <a:lstStyle/>
          <a:p>
            <a:fld id="{D054E6A4-44E3-4AA2-8A55-13FA884EA08E}" type="slidenum">
              <a:rPr lang="en-IL" smtClean="0"/>
              <a:t>4</a:t>
            </a:fld>
            <a:endParaRPr lang="en-IL"/>
          </a:p>
        </p:txBody>
      </p:sp>
    </p:spTree>
    <p:extLst>
      <p:ext uri="{BB962C8B-B14F-4D97-AF65-F5344CB8AC3E}">
        <p14:creationId xmlns:p14="http://schemas.microsoft.com/office/powerpoint/2010/main" val="270196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047CC8-8216-896D-3370-D95F1FC53970}"/>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F2E87D6B-4057-17B1-C0CE-7954006288B9}"/>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2F013D95-1F64-2B6D-DA54-F042E795A6C8}"/>
              </a:ext>
            </a:extLst>
          </p:cNvPr>
          <p:cNvSpPr>
            <a:spLocks noGrp="1"/>
          </p:cNvSpPr>
          <p:nvPr>
            <p:ph type="body" idx="1"/>
          </p:nvPr>
        </p:nvSpPr>
        <p:spPr/>
        <p:txBody>
          <a:bodyPr/>
          <a:lstStyle/>
          <a:p>
            <a:endParaRPr lang="en-IL" dirty="0"/>
          </a:p>
        </p:txBody>
      </p:sp>
      <p:sp>
        <p:nvSpPr>
          <p:cNvPr id="4" name="מציין מיקום של מספר שקופית 3">
            <a:extLst>
              <a:ext uri="{FF2B5EF4-FFF2-40B4-BE49-F238E27FC236}">
                <a16:creationId xmlns:a16="http://schemas.microsoft.com/office/drawing/2014/main" id="{19784C0D-2EB0-F77A-DD53-E3C6F4A0FCBF}"/>
              </a:ext>
            </a:extLst>
          </p:cNvPr>
          <p:cNvSpPr>
            <a:spLocks noGrp="1"/>
          </p:cNvSpPr>
          <p:nvPr>
            <p:ph type="sldNum" sz="quarter" idx="5"/>
          </p:nvPr>
        </p:nvSpPr>
        <p:spPr/>
        <p:txBody>
          <a:bodyPr/>
          <a:lstStyle/>
          <a:p>
            <a:fld id="{D054E6A4-44E3-4AA2-8A55-13FA884EA08E}" type="slidenum">
              <a:rPr lang="en-IL" smtClean="0"/>
              <a:t>5</a:t>
            </a:fld>
            <a:endParaRPr lang="en-IL"/>
          </a:p>
        </p:txBody>
      </p:sp>
    </p:spTree>
    <p:extLst>
      <p:ext uri="{BB962C8B-B14F-4D97-AF65-F5344CB8AC3E}">
        <p14:creationId xmlns:p14="http://schemas.microsoft.com/office/powerpoint/2010/main" val="4194274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EDA0C06-0287-C50D-85FA-A0F80DC372E5}"/>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endParaRPr lang="en-IL"/>
          </a:p>
        </p:txBody>
      </p:sp>
      <p:sp>
        <p:nvSpPr>
          <p:cNvPr id="3" name="כותרת משנה 2">
            <a:extLst>
              <a:ext uri="{FF2B5EF4-FFF2-40B4-BE49-F238E27FC236}">
                <a16:creationId xmlns:a16="http://schemas.microsoft.com/office/drawing/2014/main" id="{97557241-4054-39EF-BCA8-FA330D0B31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IL"/>
          </a:p>
        </p:txBody>
      </p:sp>
      <p:sp>
        <p:nvSpPr>
          <p:cNvPr id="4" name="מציין מיקום של תאריך 3">
            <a:extLst>
              <a:ext uri="{FF2B5EF4-FFF2-40B4-BE49-F238E27FC236}">
                <a16:creationId xmlns:a16="http://schemas.microsoft.com/office/drawing/2014/main" id="{6A0A4E0A-E696-0888-A0B8-BFC0919C812E}"/>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C82369FA-7CA9-6359-CBF1-DF141E366644}"/>
              </a:ext>
            </a:extLst>
          </p:cNvPr>
          <p:cNvSpPr>
            <a:spLocks noGrp="1"/>
          </p:cNvSpPr>
          <p:nvPr>
            <p:ph type="ftr" sz="quarter" idx="11"/>
          </p:nvPr>
        </p:nvSpPr>
        <p:spPr/>
        <p:txBody>
          <a:bodyPr/>
          <a:lstStyle/>
          <a:p>
            <a:endParaRPr lang="en-IL"/>
          </a:p>
        </p:txBody>
      </p:sp>
      <p:sp>
        <p:nvSpPr>
          <p:cNvPr id="6" name="מציין מיקום של מספר שקופית 5">
            <a:extLst>
              <a:ext uri="{FF2B5EF4-FFF2-40B4-BE49-F238E27FC236}">
                <a16:creationId xmlns:a16="http://schemas.microsoft.com/office/drawing/2014/main" id="{4BD45A43-18F3-5628-9703-C90FEE661DE9}"/>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1707909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FCB4D2-2D6F-0976-4B77-F3BB732187BB}"/>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של טקסט אנכי 2">
            <a:extLst>
              <a:ext uri="{FF2B5EF4-FFF2-40B4-BE49-F238E27FC236}">
                <a16:creationId xmlns:a16="http://schemas.microsoft.com/office/drawing/2014/main" id="{F2F4E9F4-5CAF-809F-12D3-B376A9A9ECAD}"/>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9F50E078-C1B8-661E-A605-F5B67D9809B7}"/>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6C104FB1-E721-71A6-3A20-27EDD18090DB}"/>
              </a:ext>
            </a:extLst>
          </p:cNvPr>
          <p:cNvSpPr>
            <a:spLocks noGrp="1"/>
          </p:cNvSpPr>
          <p:nvPr>
            <p:ph type="ftr" sz="quarter" idx="11"/>
          </p:nvPr>
        </p:nvSpPr>
        <p:spPr/>
        <p:txBody>
          <a:bodyPr/>
          <a:lstStyle/>
          <a:p>
            <a:endParaRPr lang="en-IL"/>
          </a:p>
        </p:txBody>
      </p:sp>
      <p:sp>
        <p:nvSpPr>
          <p:cNvPr id="6" name="מציין מיקום של מספר שקופית 5">
            <a:extLst>
              <a:ext uri="{FF2B5EF4-FFF2-40B4-BE49-F238E27FC236}">
                <a16:creationId xmlns:a16="http://schemas.microsoft.com/office/drawing/2014/main" id="{F0FB46B5-9CEE-F5ED-0A09-B7C7615D5CD4}"/>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1047783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42412CD6-5DE2-F65E-404A-DBE91B8EAB52}"/>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endParaRPr lang="en-IL"/>
          </a:p>
        </p:txBody>
      </p:sp>
      <p:sp>
        <p:nvSpPr>
          <p:cNvPr id="3" name="מציין מיקום של טקסט אנכי 2">
            <a:extLst>
              <a:ext uri="{FF2B5EF4-FFF2-40B4-BE49-F238E27FC236}">
                <a16:creationId xmlns:a16="http://schemas.microsoft.com/office/drawing/2014/main" id="{01230C55-A2C8-F7C9-DDEA-88D88AEC4D49}"/>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9D983B3B-DD22-EE75-9EA8-92A0466409D2}"/>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D088B37B-6B56-5D80-CC74-A817B33C6F4C}"/>
              </a:ext>
            </a:extLst>
          </p:cNvPr>
          <p:cNvSpPr>
            <a:spLocks noGrp="1"/>
          </p:cNvSpPr>
          <p:nvPr>
            <p:ph type="ftr" sz="quarter" idx="11"/>
          </p:nvPr>
        </p:nvSpPr>
        <p:spPr/>
        <p:txBody>
          <a:bodyPr/>
          <a:lstStyle/>
          <a:p>
            <a:endParaRPr lang="en-IL"/>
          </a:p>
        </p:txBody>
      </p:sp>
      <p:sp>
        <p:nvSpPr>
          <p:cNvPr id="6" name="מציין מיקום של מספר שקופית 5">
            <a:extLst>
              <a:ext uri="{FF2B5EF4-FFF2-40B4-BE49-F238E27FC236}">
                <a16:creationId xmlns:a16="http://schemas.microsoft.com/office/drawing/2014/main" id="{2354E2FC-FF75-CF35-0CCC-1CF49A2C140E}"/>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3943546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40729E7-EF68-8F43-8277-CF232B2FE111}"/>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A6460904-EB12-C9DD-CAB9-93713F30724E}"/>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F6F73C52-EF9E-7C2A-AB0E-C0A3296A2629}"/>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447B7D74-88FD-59C0-A28D-10DB7E5C2028}"/>
              </a:ext>
            </a:extLst>
          </p:cNvPr>
          <p:cNvSpPr>
            <a:spLocks noGrp="1"/>
          </p:cNvSpPr>
          <p:nvPr>
            <p:ph type="ftr" sz="quarter" idx="11"/>
          </p:nvPr>
        </p:nvSpPr>
        <p:spPr/>
        <p:txBody>
          <a:bodyPr/>
          <a:lstStyle/>
          <a:p>
            <a:endParaRPr lang="en-IL"/>
          </a:p>
        </p:txBody>
      </p:sp>
      <p:sp>
        <p:nvSpPr>
          <p:cNvPr id="6" name="מציין מיקום של מספר שקופית 5">
            <a:extLst>
              <a:ext uri="{FF2B5EF4-FFF2-40B4-BE49-F238E27FC236}">
                <a16:creationId xmlns:a16="http://schemas.microsoft.com/office/drawing/2014/main" id="{75451DD3-0508-EA50-49BC-59D710C51EF2}"/>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2725374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148B1E4-1E19-E42D-6DF4-96AEE3F05135}"/>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69DB7C09-AB24-B386-FCF1-78372AAE01B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B6FDBBF4-3C89-3372-A4A4-291808D06479}"/>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82F49544-7D1A-0EC3-C0BE-646C3D86A44A}"/>
              </a:ext>
            </a:extLst>
          </p:cNvPr>
          <p:cNvSpPr>
            <a:spLocks noGrp="1"/>
          </p:cNvSpPr>
          <p:nvPr>
            <p:ph type="ftr" sz="quarter" idx="11"/>
          </p:nvPr>
        </p:nvSpPr>
        <p:spPr/>
        <p:txBody>
          <a:bodyPr/>
          <a:lstStyle/>
          <a:p>
            <a:endParaRPr lang="en-IL"/>
          </a:p>
        </p:txBody>
      </p:sp>
      <p:sp>
        <p:nvSpPr>
          <p:cNvPr id="6" name="מציין מיקום של מספר שקופית 5">
            <a:extLst>
              <a:ext uri="{FF2B5EF4-FFF2-40B4-BE49-F238E27FC236}">
                <a16:creationId xmlns:a16="http://schemas.microsoft.com/office/drawing/2014/main" id="{33C1A975-8F77-BCBF-D541-E025CC068A34}"/>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1355204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6052C27-BC8B-6C40-4F82-8DF98693A495}"/>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9212C20D-B18A-C871-A3B2-EE2E31832827}"/>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תוכן 3">
            <a:extLst>
              <a:ext uri="{FF2B5EF4-FFF2-40B4-BE49-F238E27FC236}">
                <a16:creationId xmlns:a16="http://schemas.microsoft.com/office/drawing/2014/main" id="{95E2C209-586C-2C17-335E-41A4A50DAB5E}"/>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5" name="מציין מיקום של תאריך 4">
            <a:extLst>
              <a:ext uri="{FF2B5EF4-FFF2-40B4-BE49-F238E27FC236}">
                <a16:creationId xmlns:a16="http://schemas.microsoft.com/office/drawing/2014/main" id="{13DEAE3D-66D1-7728-94E3-957875D1040D}"/>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6" name="מציין מיקום של כותרת תחתונה 5">
            <a:extLst>
              <a:ext uri="{FF2B5EF4-FFF2-40B4-BE49-F238E27FC236}">
                <a16:creationId xmlns:a16="http://schemas.microsoft.com/office/drawing/2014/main" id="{2A7EA08C-0939-A6FD-DF09-07714B77B500}"/>
              </a:ext>
            </a:extLst>
          </p:cNvPr>
          <p:cNvSpPr>
            <a:spLocks noGrp="1"/>
          </p:cNvSpPr>
          <p:nvPr>
            <p:ph type="ftr" sz="quarter" idx="11"/>
          </p:nvPr>
        </p:nvSpPr>
        <p:spPr/>
        <p:txBody>
          <a:bodyPr/>
          <a:lstStyle/>
          <a:p>
            <a:endParaRPr lang="en-IL"/>
          </a:p>
        </p:txBody>
      </p:sp>
      <p:sp>
        <p:nvSpPr>
          <p:cNvPr id="7" name="מציין מיקום של מספר שקופית 6">
            <a:extLst>
              <a:ext uri="{FF2B5EF4-FFF2-40B4-BE49-F238E27FC236}">
                <a16:creationId xmlns:a16="http://schemas.microsoft.com/office/drawing/2014/main" id="{CD7FACBF-718A-16C9-5A19-FE072A72E604}"/>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4235290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67EFEA6-FAE1-15D8-B644-017E4090D8E2}"/>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AA02CDFE-321A-7CFE-2397-0F2E96348A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605B513-6A9B-5B17-ACDA-CA643D54BC96}"/>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5" name="מציין מיקום טקסט 4">
            <a:extLst>
              <a:ext uri="{FF2B5EF4-FFF2-40B4-BE49-F238E27FC236}">
                <a16:creationId xmlns:a16="http://schemas.microsoft.com/office/drawing/2014/main" id="{009D4F20-43F5-A9B0-2E0C-4F614F8045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04162904-BD82-C692-D013-6F0712B75969}"/>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7" name="מציין מיקום של תאריך 6">
            <a:extLst>
              <a:ext uri="{FF2B5EF4-FFF2-40B4-BE49-F238E27FC236}">
                <a16:creationId xmlns:a16="http://schemas.microsoft.com/office/drawing/2014/main" id="{3BBA86F0-E6E8-9B0E-8E85-B5F77D25CBCF}"/>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8" name="מציין מיקום של כותרת תחתונה 7">
            <a:extLst>
              <a:ext uri="{FF2B5EF4-FFF2-40B4-BE49-F238E27FC236}">
                <a16:creationId xmlns:a16="http://schemas.microsoft.com/office/drawing/2014/main" id="{E6C56477-4F96-4513-F310-9D7B19AEDBAF}"/>
              </a:ext>
            </a:extLst>
          </p:cNvPr>
          <p:cNvSpPr>
            <a:spLocks noGrp="1"/>
          </p:cNvSpPr>
          <p:nvPr>
            <p:ph type="ftr" sz="quarter" idx="11"/>
          </p:nvPr>
        </p:nvSpPr>
        <p:spPr/>
        <p:txBody>
          <a:bodyPr/>
          <a:lstStyle/>
          <a:p>
            <a:endParaRPr lang="en-IL"/>
          </a:p>
        </p:txBody>
      </p:sp>
      <p:sp>
        <p:nvSpPr>
          <p:cNvPr id="9" name="מציין מיקום של מספר שקופית 8">
            <a:extLst>
              <a:ext uri="{FF2B5EF4-FFF2-40B4-BE49-F238E27FC236}">
                <a16:creationId xmlns:a16="http://schemas.microsoft.com/office/drawing/2014/main" id="{D28ACE37-22A4-1008-C103-8872865591A5}"/>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1373418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6BB17FE-3084-1329-22EC-4369A784C6C9}"/>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של תאריך 2">
            <a:extLst>
              <a:ext uri="{FF2B5EF4-FFF2-40B4-BE49-F238E27FC236}">
                <a16:creationId xmlns:a16="http://schemas.microsoft.com/office/drawing/2014/main" id="{3D159E7C-A349-B104-83A1-8DB35E21BE6D}"/>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4" name="מציין מיקום של כותרת תחתונה 3">
            <a:extLst>
              <a:ext uri="{FF2B5EF4-FFF2-40B4-BE49-F238E27FC236}">
                <a16:creationId xmlns:a16="http://schemas.microsoft.com/office/drawing/2014/main" id="{1503F899-70DE-4619-3A4D-35746103747A}"/>
              </a:ext>
            </a:extLst>
          </p:cNvPr>
          <p:cNvSpPr>
            <a:spLocks noGrp="1"/>
          </p:cNvSpPr>
          <p:nvPr>
            <p:ph type="ftr" sz="quarter" idx="11"/>
          </p:nvPr>
        </p:nvSpPr>
        <p:spPr/>
        <p:txBody>
          <a:bodyPr/>
          <a:lstStyle/>
          <a:p>
            <a:endParaRPr lang="en-IL"/>
          </a:p>
        </p:txBody>
      </p:sp>
      <p:sp>
        <p:nvSpPr>
          <p:cNvPr id="5" name="מציין מיקום של מספר שקופית 4">
            <a:extLst>
              <a:ext uri="{FF2B5EF4-FFF2-40B4-BE49-F238E27FC236}">
                <a16:creationId xmlns:a16="http://schemas.microsoft.com/office/drawing/2014/main" id="{491EB8FF-B03B-454E-1B3E-8402269E0C2F}"/>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4158533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8BDE94A7-45E8-EC56-0EA0-D8573D570D43}"/>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3" name="מציין מיקום של כותרת תחתונה 2">
            <a:extLst>
              <a:ext uri="{FF2B5EF4-FFF2-40B4-BE49-F238E27FC236}">
                <a16:creationId xmlns:a16="http://schemas.microsoft.com/office/drawing/2014/main" id="{50515525-0373-2A24-5685-5688B0ED9504}"/>
              </a:ext>
            </a:extLst>
          </p:cNvPr>
          <p:cNvSpPr>
            <a:spLocks noGrp="1"/>
          </p:cNvSpPr>
          <p:nvPr>
            <p:ph type="ftr" sz="quarter" idx="11"/>
          </p:nvPr>
        </p:nvSpPr>
        <p:spPr/>
        <p:txBody>
          <a:bodyPr/>
          <a:lstStyle/>
          <a:p>
            <a:endParaRPr lang="en-IL"/>
          </a:p>
        </p:txBody>
      </p:sp>
      <p:sp>
        <p:nvSpPr>
          <p:cNvPr id="4" name="מציין מיקום של מספר שקופית 3">
            <a:extLst>
              <a:ext uri="{FF2B5EF4-FFF2-40B4-BE49-F238E27FC236}">
                <a16:creationId xmlns:a16="http://schemas.microsoft.com/office/drawing/2014/main" id="{425704F2-BE67-47CD-A9B8-B4AF0D59CA71}"/>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20404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A1D16BF-B261-7A33-16FB-889C2E35389C}"/>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979801E3-E087-633C-B097-A4EE0A1BC1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טקסט 3">
            <a:extLst>
              <a:ext uri="{FF2B5EF4-FFF2-40B4-BE49-F238E27FC236}">
                <a16:creationId xmlns:a16="http://schemas.microsoft.com/office/drawing/2014/main" id="{100C8E8A-28AA-1AE5-EC89-A7BD3B50E5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864CA925-3D49-FB43-E088-5801BAD27A57}"/>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6" name="מציין מיקום של כותרת תחתונה 5">
            <a:extLst>
              <a:ext uri="{FF2B5EF4-FFF2-40B4-BE49-F238E27FC236}">
                <a16:creationId xmlns:a16="http://schemas.microsoft.com/office/drawing/2014/main" id="{86400E03-B88A-4C8B-606B-9D798C3005BE}"/>
              </a:ext>
            </a:extLst>
          </p:cNvPr>
          <p:cNvSpPr>
            <a:spLocks noGrp="1"/>
          </p:cNvSpPr>
          <p:nvPr>
            <p:ph type="ftr" sz="quarter" idx="11"/>
          </p:nvPr>
        </p:nvSpPr>
        <p:spPr/>
        <p:txBody>
          <a:bodyPr/>
          <a:lstStyle/>
          <a:p>
            <a:endParaRPr lang="en-IL"/>
          </a:p>
        </p:txBody>
      </p:sp>
      <p:sp>
        <p:nvSpPr>
          <p:cNvPr id="7" name="מציין מיקום של מספר שקופית 6">
            <a:extLst>
              <a:ext uri="{FF2B5EF4-FFF2-40B4-BE49-F238E27FC236}">
                <a16:creationId xmlns:a16="http://schemas.microsoft.com/office/drawing/2014/main" id="{65E4AED5-146C-7F20-AE5F-C619E2D2CB48}"/>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3591245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48165E2-B1F1-37D7-AFC9-138673A046CC}"/>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endParaRPr lang="en-IL"/>
          </a:p>
        </p:txBody>
      </p:sp>
      <p:sp>
        <p:nvSpPr>
          <p:cNvPr id="3" name="מציין מיקום של תמונה 2">
            <a:extLst>
              <a:ext uri="{FF2B5EF4-FFF2-40B4-BE49-F238E27FC236}">
                <a16:creationId xmlns:a16="http://schemas.microsoft.com/office/drawing/2014/main" id="{975B1040-BBB1-9BC5-5E0E-4B471E0FF1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מציין מיקום טקסט 3">
            <a:extLst>
              <a:ext uri="{FF2B5EF4-FFF2-40B4-BE49-F238E27FC236}">
                <a16:creationId xmlns:a16="http://schemas.microsoft.com/office/drawing/2014/main" id="{ED8CEB32-993A-61BD-9FD1-B2AEA9ED47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42A31A04-457A-3DD6-69AE-8061BA037DB5}"/>
              </a:ext>
            </a:extLst>
          </p:cNvPr>
          <p:cNvSpPr>
            <a:spLocks noGrp="1"/>
          </p:cNvSpPr>
          <p:nvPr>
            <p:ph type="dt" sz="half" idx="10"/>
          </p:nvPr>
        </p:nvSpPr>
        <p:spPr/>
        <p:txBody>
          <a:bodyPr/>
          <a:lstStyle/>
          <a:p>
            <a:fld id="{FEEED885-09B1-41FB-ACE3-414713A24641}" type="datetimeFigureOut">
              <a:rPr lang="en-IL" smtClean="0"/>
              <a:t>28/12/2025</a:t>
            </a:fld>
            <a:endParaRPr lang="en-IL"/>
          </a:p>
        </p:txBody>
      </p:sp>
      <p:sp>
        <p:nvSpPr>
          <p:cNvPr id="6" name="מציין מיקום של כותרת תחתונה 5">
            <a:extLst>
              <a:ext uri="{FF2B5EF4-FFF2-40B4-BE49-F238E27FC236}">
                <a16:creationId xmlns:a16="http://schemas.microsoft.com/office/drawing/2014/main" id="{485679BE-4D83-130E-905B-6C1386F30965}"/>
              </a:ext>
            </a:extLst>
          </p:cNvPr>
          <p:cNvSpPr>
            <a:spLocks noGrp="1"/>
          </p:cNvSpPr>
          <p:nvPr>
            <p:ph type="ftr" sz="quarter" idx="11"/>
          </p:nvPr>
        </p:nvSpPr>
        <p:spPr/>
        <p:txBody>
          <a:bodyPr/>
          <a:lstStyle/>
          <a:p>
            <a:endParaRPr lang="en-IL"/>
          </a:p>
        </p:txBody>
      </p:sp>
      <p:sp>
        <p:nvSpPr>
          <p:cNvPr id="7" name="מציין מיקום של מספר שקופית 6">
            <a:extLst>
              <a:ext uri="{FF2B5EF4-FFF2-40B4-BE49-F238E27FC236}">
                <a16:creationId xmlns:a16="http://schemas.microsoft.com/office/drawing/2014/main" id="{19349844-15B2-7B7C-6116-0C5DAA3B53B2}"/>
              </a:ext>
            </a:extLst>
          </p:cNvPr>
          <p:cNvSpPr>
            <a:spLocks noGrp="1"/>
          </p:cNvSpPr>
          <p:nvPr>
            <p:ph type="sldNum" sz="quarter" idx="12"/>
          </p:nvPr>
        </p:nvSpPr>
        <p:spPr/>
        <p:txBody>
          <a:bodyPr/>
          <a:lstStyle/>
          <a:p>
            <a:fld id="{D4B2F32A-E239-42B7-9A3B-4514E2666749}" type="slidenum">
              <a:rPr lang="en-IL" smtClean="0"/>
              <a:t>‹#›</a:t>
            </a:fld>
            <a:endParaRPr lang="en-IL"/>
          </a:p>
        </p:txBody>
      </p:sp>
    </p:spTree>
    <p:extLst>
      <p:ext uri="{BB962C8B-B14F-4D97-AF65-F5344CB8AC3E}">
        <p14:creationId xmlns:p14="http://schemas.microsoft.com/office/powerpoint/2010/main" val="2739844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B36B41B5-09A8-7D1F-9341-C503AF5CB7C1}"/>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DEA3FD27-65E2-4FE0-100F-0F1F1424B3FD}"/>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7FE8E459-0EF6-6FDE-4EB7-BE97F97879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FEEED885-09B1-41FB-ACE3-414713A24641}" type="datetimeFigureOut">
              <a:rPr lang="en-IL" smtClean="0"/>
              <a:t>28/12/2025</a:t>
            </a:fld>
            <a:endParaRPr lang="en-IL"/>
          </a:p>
        </p:txBody>
      </p:sp>
      <p:sp>
        <p:nvSpPr>
          <p:cNvPr id="5" name="מציין מיקום של כותרת תחתונה 4">
            <a:extLst>
              <a:ext uri="{FF2B5EF4-FFF2-40B4-BE49-F238E27FC236}">
                <a16:creationId xmlns:a16="http://schemas.microsoft.com/office/drawing/2014/main" id="{8F4D272B-35E5-828B-FFCC-6A8425CC5E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en-IL"/>
          </a:p>
        </p:txBody>
      </p:sp>
      <p:sp>
        <p:nvSpPr>
          <p:cNvPr id="6" name="מציין מיקום של מספר שקופית 5">
            <a:extLst>
              <a:ext uri="{FF2B5EF4-FFF2-40B4-BE49-F238E27FC236}">
                <a16:creationId xmlns:a16="http://schemas.microsoft.com/office/drawing/2014/main" id="{47120880-0C40-7D67-D040-DE59C999D34D}"/>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D4B2F32A-E239-42B7-9A3B-4514E2666749}" type="slidenum">
              <a:rPr lang="en-IL" smtClean="0"/>
              <a:t>‹#›</a:t>
            </a:fld>
            <a:endParaRPr lang="en-IL"/>
          </a:p>
        </p:txBody>
      </p:sp>
    </p:spTree>
    <p:extLst>
      <p:ext uri="{BB962C8B-B14F-4D97-AF65-F5344CB8AC3E}">
        <p14:creationId xmlns:p14="http://schemas.microsoft.com/office/powerpoint/2010/main" val="2761249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תמונה 4" descr="תמונה שמכילה צילום מסך, כחול מג'ורלי, גרפיקה&#10;&#10;תוכן בינה מלאכותית גנרטיבית עשוי להיות שגוי.">
            <a:extLst>
              <a:ext uri="{FF2B5EF4-FFF2-40B4-BE49-F238E27FC236}">
                <a16:creationId xmlns:a16="http://schemas.microsoft.com/office/drawing/2014/main" id="{0BE85A9E-D15B-0B6A-E96F-DFFF6415822E}"/>
              </a:ext>
            </a:extLst>
          </p:cNvPr>
          <p:cNvPicPr>
            <a:picLocks noChangeAspect="1"/>
          </p:cNvPicPr>
          <p:nvPr/>
        </p:nvPicPr>
        <p:blipFill>
          <a:blip r:embed="rId2"/>
          <a:srcRect l="1886" t="9091" r="21413"/>
          <a:stretch>
            <a:fillRect/>
          </a:stretch>
        </p:blipFill>
        <p:spPr>
          <a:xfrm>
            <a:off x="3523488" y="10"/>
            <a:ext cx="8668512" cy="6857990"/>
          </a:xfrm>
          <a:prstGeom prst="rect">
            <a:avLst/>
          </a:prstGeom>
        </p:spPr>
      </p:pic>
      <p:sp>
        <p:nvSpPr>
          <p:cNvPr id="19" name="Rectangle 1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id="{92EC4214-F5C0-BDAA-EF56-20C5F8831906}"/>
              </a:ext>
            </a:extLst>
          </p:cNvPr>
          <p:cNvSpPr>
            <a:spLocks noGrp="1"/>
          </p:cNvSpPr>
          <p:nvPr>
            <p:ph type="ctrTitle"/>
          </p:nvPr>
        </p:nvSpPr>
        <p:spPr>
          <a:xfrm>
            <a:off x="477981" y="1122363"/>
            <a:ext cx="3380902" cy="2045372"/>
          </a:xfrm>
        </p:spPr>
        <p:txBody>
          <a:bodyPr anchor="b">
            <a:normAutofit fontScale="90000"/>
          </a:bodyPr>
          <a:lstStyle/>
          <a:p>
            <a:r>
              <a:rPr lang="he-IL" sz="4800" b="1" dirty="0">
                <a:solidFill>
                  <a:schemeClr val="accent1"/>
                </a:solidFill>
              </a:rPr>
              <a:t>תחרות </a:t>
            </a:r>
            <a:r>
              <a:rPr lang="he-IL" sz="4800" b="1" dirty="0" err="1">
                <a:solidFill>
                  <a:schemeClr val="accent1"/>
                </a:solidFill>
              </a:rPr>
              <a:t>רדקום</a:t>
            </a:r>
            <a:r>
              <a:rPr lang="he-IL" sz="4800" b="1" dirty="0">
                <a:solidFill>
                  <a:schemeClr val="accent1"/>
                </a:solidFill>
              </a:rPr>
              <a:t> לזיהוי תעבורה מוצפנת </a:t>
            </a:r>
            <a:endParaRPr lang="en-IL" sz="4800" b="1" dirty="0">
              <a:solidFill>
                <a:schemeClr val="accent1"/>
              </a:solidFill>
            </a:endParaRPr>
          </a:p>
        </p:txBody>
      </p:sp>
      <p:sp>
        <p:nvSpPr>
          <p:cNvPr id="3" name="כותרת משנה 2">
            <a:extLst>
              <a:ext uri="{FF2B5EF4-FFF2-40B4-BE49-F238E27FC236}">
                <a16:creationId xmlns:a16="http://schemas.microsoft.com/office/drawing/2014/main" id="{FE7CAD58-067F-7E63-D0FC-D249614337E4}"/>
              </a:ext>
            </a:extLst>
          </p:cNvPr>
          <p:cNvSpPr>
            <a:spLocks noGrp="1"/>
          </p:cNvSpPr>
          <p:nvPr>
            <p:ph type="subTitle" idx="1"/>
          </p:nvPr>
        </p:nvSpPr>
        <p:spPr>
          <a:xfrm>
            <a:off x="477980" y="4872922"/>
            <a:ext cx="4023359" cy="1208141"/>
          </a:xfrm>
        </p:spPr>
        <p:txBody>
          <a:bodyPr>
            <a:normAutofit/>
          </a:bodyPr>
          <a:lstStyle/>
          <a:p>
            <a:pPr algn="l"/>
            <a:r>
              <a:rPr lang="he-IL" sz="2000" dirty="0">
                <a:solidFill>
                  <a:schemeClr val="accent1"/>
                </a:solidFill>
              </a:rPr>
              <a:t> מציגים :</a:t>
            </a:r>
            <a:r>
              <a:rPr lang="en-US" sz="2000" dirty="0">
                <a:solidFill>
                  <a:schemeClr val="accent1"/>
                </a:solidFill>
              </a:rPr>
              <a:t> </a:t>
            </a:r>
            <a:r>
              <a:rPr lang="he-IL" sz="2000" dirty="0">
                <a:solidFill>
                  <a:schemeClr val="accent1"/>
                </a:solidFill>
              </a:rPr>
              <a:t>רון , </a:t>
            </a:r>
            <a:r>
              <a:rPr lang="he-IL" sz="2000" dirty="0" err="1">
                <a:solidFill>
                  <a:schemeClr val="accent1"/>
                </a:solidFill>
              </a:rPr>
              <a:t>פאדי</a:t>
            </a:r>
            <a:endParaRPr lang="en-IL" sz="2000" dirty="0">
              <a:solidFill>
                <a:schemeClr val="accent1"/>
              </a:solidFill>
            </a:endParaRPr>
          </a:p>
        </p:txBody>
      </p:sp>
      <p:sp>
        <p:nvSpPr>
          <p:cNvPr id="20"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103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A314A46-ADF8-ACFA-ADBE-D1F441BDDDB5}"/>
              </a:ext>
            </a:extLst>
          </p:cNvPr>
          <p:cNvSpPr>
            <a:spLocks noGrp="1"/>
          </p:cNvSpPr>
          <p:nvPr>
            <p:ph type="title"/>
          </p:nvPr>
        </p:nvSpPr>
        <p:spPr>
          <a:xfrm>
            <a:off x="-3726976" y="290063"/>
            <a:ext cx="11353800" cy="146709"/>
          </a:xfrm>
        </p:spPr>
        <p:txBody>
          <a:bodyPr>
            <a:normAutofit fontScale="90000"/>
          </a:bodyPr>
          <a:lstStyle/>
          <a:p>
            <a:r>
              <a:rPr lang="he-IL" dirty="0"/>
              <a:t>זיהוי אפליקציה</a:t>
            </a:r>
            <a:endParaRPr lang="en-IL" dirty="0"/>
          </a:p>
        </p:txBody>
      </p:sp>
      <p:sp>
        <p:nvSpPr>
          <p:cNvPr id="4" name="מלבן 3">
            <a:extLst>
              <a:ext uri="{FF2B5EF4-FFF2-40B4-BE49-F238E27FC236}">
                <a16:creationId xmlns:a16="http://schemas.microsoft.com/office/drawing/2014/main" id="{50C99F72-85AE-999E-9588-2EC4E138F9E3}"/>
              </a:ext>
            </a:extLst>
          </p:cNvPr>
          <p:cNvSpPr/>
          <p:nvPr/>
        </p:nvSpPr>
        <p:spPr>
          <a:xfrm>
            <a:off x="8195070" y="184091"/>
            <a:ext cx="3894805" cy="1737928"/>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en-IL"/>
          </a:p>
        </p:txBody>
      </p:sp>
      <p:sp>
        <p:nvSpPr>
          <p:cNvPr id="5" name="מלבן 4">
            <a:extLst>
              <a:ext uri="{FF2B5EF4-FFF2-40B4-BE49-F238E27FC236}">
                <a16:creationId xmlns:a16="http://schemas.microsoft.com/office/drawing/2014/main" id="{013CC4B2-CB26-F3AE-0399-1BB471C7A59C}"/>
              </a:ext>
            </a:extLst>
          </p:cNvPr>
          <p:cNvSpPr/>
          <p:nvPr/>
        </p:nvSpPr>
        <p:spPr>
          <a:xfrm>
            <a:off x="8157027" y="3643086"/>
            <a:ext cx="3970893" cy="3124042"/>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r>
              <a:rPr lang="he-IL" b="1" dirty="0"/>
              <a:t>מדדים :</a:t>
            </a:r>
          </a:p>
          <a:p>
            <a:r>
              <a:rPr lang="he-IL" sz="1600" dirty="0"/>
              <a:t>משום שהנתונים שלנו מאוזנים נשתמש במדדים הבאים </a:t>
            </a:r>
            <a:br>
              <a:rPr lang="en-US" sz="1600" dirty="0"/>
            </a:br>
            <a:r>
              <a:rPr lang="en-GB" sz="1600" b="1" dirty="0"/>
              <a:t>Accuracy</a:t>
            </a:r>
            <a:r>
              <a:rPr lang="he-IL" sz="1600" dirty="0"/>
              <a:t> כי נרצה לדעת את אחוז הדוגמאות שסווגו בדיוק נכון .</a:t>
            </a:r>
          </a:p>
          <a:p>
            <a:r>
              <a:rPr lang="he-IL" sz="1600" dirty="0"/>
              <a:t>אבל הוא לא מספיק לבד ולכן נוסיף גם</a:t>
            </a:r>
          </a:p>
          <a:p>
            <a:r>
              <a:rPr lang="en-GB" sz="1600" dirty="0"/>
              <a:t> </a:t>
            </a:r>
            <a:r>
              <a:rPr lang="en-GB" sz="1600" b="1" dirty="0"/>
              <a:t>Macro-F1</a:t>
            </a:r>
            <a:r>
              <a:rPr lang="he-IL" sz="1600" dirty="0"/>
              <a:t>מחשבים</a:t>
            </a:r>
            <a:r>
              <a:rPr lang="en-GB" sz="1600" dirty="0"/>
              <a:t> F1  </a:t>
            </a:r>
            <a:r>
              <a:rPr lang="he-IL" sz="1600" dirty="0"/>
              <a:t>לכל קלאס בנפרד</a:t>
            </a:r>
            <a:r>
              <a:rPr lang="en-GB" sz="1600" dirty="0"/>
              <a:t> </a:t>
            </a:r>
            <a:r>
              <a:rPr lang="he-IL" sz="1600" dirty="0"/>
              <a:t>ואז עושים ממוצע על כל </a:t>
            </a:r>
            <a:r>
              <a:rPr lang="he-IL" sz="1600" dirty="0" err="1"/>
              <a:t>הקלאסים</a:t>
            </a:r>
            <a:r>
              <a:rPr lang="en-GB" sz="1600" dirty="0"/>
              <a:t> </a:t>
            </a:r>
            <a:r>
              <a:rPr lang="he-IL" sz="1600" dirty="0"/>
              <a:t>כל אפליקציה מקבלת משקל שווה וזאת משום שיש  הרבה </a:t>
            </a:r>
            <a:r>
              <a:rPr lang="he-IL" sz="1600" dirty="0" err="1"/>
              <a:t>קלאסים</a:t>
            </a:r>
            <a:r>
              <a:rPr lang="he-IL" sz="1600" dirty="0"/>
              <a:t> ונרצה  רוצים לדעת: האם המודל עובד על כולם או שהוא טוב רק על חלק ומזניח אחרים?</a:t>
            </a:r>
          </a:p>
          <a:p>
            <a:pPr algn="ctr"/>
            <a:endParaRPr lang="en-IL" dirty="0"/>
          </a:p>
        </p:txBody>
      </p:sp>
      <p:sp>
        <p:nvSpPr>
          <p:cNvPr id="7" name="מלבן 6">
            <a:extLst>
              <a:ext uri="{FF2B5EF4-FFF2-40B4-BE49-F238E27FC236}">
                <a16:creationId xmlns:a16="http://schemas.microsoft.com/office/drawing/2014/main" id="{E38BF9CC-005C-E394-00C8-991A61B72E6B}"/>
              </a:ext>
            </a:extLst>
          </p:cNvPr>
          <p:cNvSpPr/>
          <p:nvPr/>
        </p:nvSpPr>
        <p:spPr>
          <a:xfrm>
            <a:off x="8233115" y="2047147"/>
            <a:ext cx="3894805" cy="1470811"/>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r>
              <a:rPr lang="he-IL" dirty="0"/>
              <a:t>ראינו שיש : מאפייני זיהוי , מאפייני נפח וגודל תעבורה , מאפייני </a:t>
            </a:r>
            <a:r>
              <a:rPr lang="en-GB" dirty="0"/>
              <a:t>TCP </a:t>
            </a:r>
            <a:r>
              <a:rPr lang="he-IL" dirty="0"/>
              <a:t>ו־</a:t>
            </a:r>
            <a:r>
              <a:rPr lang="en-GB" dirty="0"/>
              <a:t>Protocol </a:t>
            </a:r>
            <a:r>
              <a:rPr lang="en-GB" dirty="0" err="1"/>
              <a:t>Behavior</a:t>
            </a:r>
            <a:r>
              <a:rPr lang="he-IL" dirty="0"/>
              <a:t>, מאפייני </a:t>
            </a:r>
            <a:r>
              <a:rPr lang="en-GB" dirty="0"/>
              <a:t>Application Fingerprints</a:t>
            </a:r>
            <a:r>
              <a:rPr lang="he-IL" dirty="0"/>
              <a:t> </a:t>
            </a:r>
            <a:endParaRPr lang="en-IL" dirty="0"/>
          </a:p>
        </p:txBody>
      </p:sp>
      <p:sp>
        <p:nvSpPr>
          <p:cNvPr id="8" name="תיבת טקסט 7">
            <a:extLst>
              <a:ext uri="{FF2B5EF4-FFF2-40B4-BE49-F238E27FC236}">
                <a16:creationId xmlns:a16="http://schemas.microsoft.com/office/drawing/2014/main" id="{79AAADA3-FAF4-1F11-7C57-5B0582A575B9}"/>
              </a:ext>
            </a:extLst>
          </p:cNvPr>
          <p:cNvSpPr txBox="1"/>
          <p:nvPr/>
        </p:nvSpPr>
        <p:spPr>
          <a:xfrm>
            <a:off x="8502143" y="202051"/>
            <a:ext cx="3549690" cy="1877437"/>
          </a:xfrm>
          <a:prstGeom prst="rect">
            <a:avLst/>
          </a:prstGeom>
          <a:noFill/>
        </p:spPr>
        <p:txBody>
          <a:bodyPr wrap="square" rtlCol="0">
            <a:spAutoFit/>
          </a:bodyPr>
          <a:lstStyle/>
          <a:p>
            <a:r>
              <a:rPr lang="he-IL" b="1" dirty="0">
                <a:solidFill>
                  <a:schemeClr val="bg1"/>
                </a:solidFill>
              </a:rPr>
              <a:t>מבנה הדאטה:</a:t>
            </a:r>
            <a:endParaRPr lang="he-IL" dirty="0">
              <a:solidFill>
                <a:schemeClr val="bg1"/>
              </a:solidFill>
            </a:endParaRPr>
          </a:p>
          <a:p>
            <a:r>
              <a:rPr lang="he-IL" sz="1600" dirty="0">
                <a:solidFill>
                  <a:schemeClr val="bg1"/>
                </a:solidFill>
              </a:rPr>
              <a:t>יש 128 אפליקציות שונות </a:t>
            </a:r>
          </a:p>
          <a:p>
            <a:r>
              <a:rPr lang="he-IL" sz="1600" dirty="0">
                <a:solidFill>
                  <a:schemeClr val="bg1"/>
                </a:solidFill>
              </a:rPr>
              <a:t>ה</a:t>
            </a:r>
            <a:r>
              <a:rPr lang="en-GB" sz="1600" dirty="0">
                <a:solidFill>
                  <a:schemeClr val="bg1"/>
                </a:solidFill>
              </a:rPr>
              <a:t>train </a:t>
            </a:r>
            <a:r>
              <a:rPr lang="he-IL" sz="1600" dirty="0">
                <a:solidFill>
                  <a:schemeClr val="bg1"/>
                </a:solidFill>
              </a:rPr>
              <a:t> מאוזן כלומר : לכל אפליקציה יש חמש דוגמאות </a:t>
            </a:r>
          </a:p>
          <a:p>
            <a:r>
              <a:rPr lang="he-IL" sz="1600" dirty="0">
                <a:solidFill>
                  <a:schemeClr val="bg1"/>
                </a:solidFill>
              </a:rPr>
              <a:t>כל שורה מייצגת </a:t>
            </a:r>
            <a:r>
              <a:rPr lang="en-GB" sz="1600" dirty="0">
                <a:solidFill>
                  <a:schemeClr val="bg1"/>
                </a:solidFill>
              </a:rPr>
              <a:t> flow </a:t>
            </a:r>
            <a:r>
              <a:rPr lang="he-IL" sz="1600" dirty="0">
                <a:solidFill>
                  <a:schemeClr val="bg1"/>
                </a:solidFill>
              </a:rPr>
              <a:t>תקשורת בין מקור ליעד</a:t>
            </a:r>
          </a:p>
          <a:p>
            <a:endParaRPr lang="en-IL" dirty="0"/>
          </a:p>
        </p:txBody>
      </p:sp>
      <p:sp>
        <p:nvSpPr>
          <p:cNvPr id="16" name="מלבן 15">
            <a:extLst>
              <a:ext uri="{FF2B5EF4-FFF2-40B4-BE49-F238E27FC236}">
                <a16:creationId xmlns:a16="http://schemas.microsoft.com/office/drawing/2014/main" id="{BC79E2A3-1215-748B-E9E4-D3EBF00250FE}"/>
              </a:ext>
            </a:extLst>
          </p:cNvPr>
          <p:cNvSpPr/>
          <p:nvPr/>
        </p:nvSpPr>
        <p:spPr>
          <a:xfrm>
            <a:off x="486159" y="986972"/>
            <a:ext cx="6756470" cy="4394200"/>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br>
              <a:rPr lang="en-US" dirty="0"/>
            </a:br>
            <a:endParaRPr lang="en-IL" dirty="0"/>
          </a:p>
        </p:txBody>
      </p:sp>
      <p:sp>
        <p:nvSpPr>
          <p:cNvPr id="17" name="תיבת טקסט 16">
            <a:extLst>
              <a:ext uri="{FF2B5EF4-FFF2-40B4-BE49-F238E27FC236}">
                <a16:creationId xmlns:a16="http://schemas.microsoft.com/office/drawing/2014/main" id="{D4E5EF76-2B61-C091-E159-8255CBB8A300}"/>
              </a:ext>
            </a:extLst>
          </p:cNvPr>
          <p:cNvSpPr txBox="1"/>
          <p:nvPr/>
        </p:nvSpPr>
        <p:spPr>
          <a:xfrm>
            <a:off x="863601" y="1234789"/>
            <a:ext cx="6110514" cy="3970318"/>
          </a:xfrm>
          <a:prstGeom prst="rect">
            <a:avLst/>
          </a:prstGeom>
          <a:noFill/>
        </p:spPr>
        <p:txBody>
          <a:bodyPr wrap="square" rtlCol="0">
            <a:spAutoFit/>
          </a:bodyPr>
          <a:lstStyle/>
          <a:p>
            <a:r>
              <a:rPr lang="he-IL" b="1" dirty="0">
                <a:solidFill>
                  <a:schemeClr val="bg1"/>
                </a:solidFill>
              </a:rPr>
              <a:t>                                       השיטה שלנו </a:t>
            </a:r>
          </a:p>
          <a:p>
            <a:r>
              <a:rPr lang="he-IL" dirty="0">
                <a:solidFill>
                  <a:schemeClr val="bg1"/>
                </a:solidFill>
              </a:rPr>
              <a:t>בשלב הראשון של השיטה אנו בונים ייצוג אחיד לכל חיבור רשת, שמטרתו ללכוד את דפוסי התקשורת ולא פרטים מזהים נקודתיים. אנו משלבים מאפיינים בסיסיים כמו סוג הפרוטוקול והפורט יחד עם כתובות </a:t>
            </a:r>
            <a:r>
              <a:rPr lang="en-GB" dirty="0">
                <a:solidFill>
                  <a:schemeClr val="bg1"/>
                </a:solidFill>
              </a:rPr>
              <a:t>IP, </a:t>
            </a:r>
            <a:r>
              <a:rPr lang="he-IL" dirty="0">
                <a:solidFill>
                  <a:schemeClr val="bg1"/>
                </a:solidFill>
              </a:rPr>
              <a:t>ומאחר שלמאפיינים אלה יש מספר רב של ערכים אפשריים, אנו מפרקים אותם לטוקנים וממירים אותם לייצוג מספרי באמצעות </a:t>
            </a:r>
            <a:r>
              <a:rPr lang="en-GB" dirty="0">
                <a:solidFill>
                  <a:schemeClr val="bg1"/>
                </a:solidFill>
              </a:rPr>
              <a:t>Feature Hashing. </a:t>
            </a:r>
            <a:r>
              <a:rPr lang="he-IL" dirty="0">
                <a:solidFill>
                  <a:schemeClr val="bg1"/>
                </a:solidFill>
              </a:rPr>
              <a:t>בנוסף, אנו מפיקים מאפיינים נגזרים כגון חלוקה של כתובות </a:t>
            </a:r>
            <a:r>
              <a:rPr lang="en-GB" dirty="0">
                <a:solidFill>
                  <a:schemeClr val="bg1"/>
                </a:solidFill>
              </a:rPr>
              <a:t>IP </a:t>
            </a:r>
            <a:r>
              <a:rPr lang="he-IL" dirty="0">
                <a:solidFill>
                  <a:schemeClr val="bg1"/>
                </a:solidFill>
              </a:rPr>
              <a:t>לרמות שונות וסיווג פורטים לפי אופי השימוש, כך שהייצוג מדגיש את מבנה התעבורה ולא זהות ספציפית. כלל המאפיינים משולבים </a:t>
            </a:r>
            <a:r>
              <a:rPr lang="he-IL" dirty="0" err="1">
                <a:solidFill>
                  <a:schemeClr val="bg1"/>
                </a:solidFill>
              </a:rPr>
              <a:t>לוקטור</a:t>
            </a:r>
            <a:r>
              <a:rPr lang="he-IL" dirty="0">
                <a:solidFill>
                  <a:schemeClr val="bg1"/>
                </a:solidFill>
              </a:rPr>
              <a:t> תכונות אחד ומוזנים למודל </a:t>
            </a:r>
            <a:r>
              <a:rPr lang="en-GB" dirty="0">
                <a:solidFill>
                  <a:schemeClr val="bg1"/>
                </a:solidFill>
              </a:rPr>
              <a:t>Linear SVM, </a:t>
            </a:r>
            <a:r>
              <a:rPr lang="he-IL" dirty="0">
                <a:solidFill>
                  <a:schemeClr val="bg1"/>
                </a:solidFill>
              </a:rPr>
              <a:t>שנבחר בשל התאמתו למרחבי תכונות גדולים ודלילים. את ביצועי המודל אנו מעריכים על סט בדיקה נפרד באמצעות המדדים </a:t>
            </a:r>
            <a:r>
              <a:rPr lang="en-GB" dirty="0">
                <a:solidFill>
                  <a:schemeClr val="bg1"/>
                </a:solidFill>
              </a:rPr>
              <a:t>Accuracy </a:t>
            </a:r>
            <a:r>
              <a:rPr lang="he-IL" dirty="0">
                <a:solidFill>
                  <a:schemeClr val="bg1"/>
                </a:solidFill>
              </a:rPr>
              <a:t>ו־</a:t>
            </a:r>
            <a:r>
              <a:rPr lang="en-GB" dirty="0">
                <a:solidFill>
                  <a:schemeClr val="bg1"/>
                </a:solidFill>
              </a:rPr>
              <a:t>Macro-F1, </a:t>
            </a:r>
            <a:r>
              <a:rPr lang="he-IL" dirty="0">
                <a:solidFill>
                  <a:schemeClr val="bg1"/>
                </a:solidFill>
              </a:rPr>
              <a:t>המספקים תמונה מאוזנת של הביצועים הכוללים ושל איכות הזיהוי עבור כל אפליקציה.</a:t>
            </a:r>
            <a:endParaRPr lang="en-IL" dirty="0">
              <a:solidFill>
                <a:schemeClr val="bg1"/>
              </a:solidFill>
            </a:endParaRPr>
          </a:p>
        </p:txBody>
      </p:sp>
    </p:spTree>
    <p:extLst>
      <p:ext uri="{BB962C8B-B14F-4D97-AF65-F5344CB8AC3E}">
        <p14:creationId xmlns:p14="http://schemas.microsoft.com/office/powerpoint/2010/main" val="3760533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386E617-059C-ECC3-0C66-97FF9E16D1E5}"/>
              </a:ext>
            </a:extLst>
          </p:cNvPr>
          <p:cNvSpPr>
            <a:spLocks noGrp="1"/>
          </p:cNvSpPr>
          <p:nvPr>
            <p:ph type="title"/>
          </p:nvPr>
        </p:nvSpPr>
        <p:spPr>
          <a:xfrm>
            <a:off x="-2986315" y="18256"/>
            <a:ext cx="10515600" cy="1325563"/>
          </a:xfrm>
        </p:spPr>
        <p:txBody>
          <a:bodyPr>
            <a:normAutofit/>
          </a:bodyPr>
          <a:lstStyle/>
          <a:p>
            <a:r>
              <a:rPr lang="he-IL" sz="3200" dirty="0"/>
              <a:t>התוצאות על ה </a:t>
            </a:r>
            <a:r>
              <a:rPr lang="he-IL" sz="3200" dirty="0" err="1"/>
              <a:t>test</a:t>
            </a:r>
            <a:r>
              <a:rPr lang="he-IL" sz="3200" dirty="0"/>
              <a:t>:</a:t>
            </a:r>
            <a:endParaRPr lang="en-IL" sz="3200" dirty="0"/>
          </a:p>
        </p:txBody>
      </p:sp>
      <p:sp>
        <p:nvSpPr>
          <p:cNvPr id="3" name="מציין מיקום תוכן 2">
            <a:extLst>
              <a:ext uri="{FF2B5EF4-FFF2-40B4-BE49-F238E27FC236}">
                <a16:creationId xmlns:a16="http://schemas.microsoft.com/office/drawing/2014/main" id="{09BD894B-96A8-14B4-D763-0DD29536855F}"/>
              </a:ext>
            </a:extLst>
          </p:cNvPr>
          <p:cNvSpPr>
            <a:spLocks noGrp="1"/>
          </p:cNvSpPr>
          <p:nvPr>
            <p:ph idx="1"/>
          </p:nvPr>
        </p:nvSpPr>
        <p:spPr>
          <a:xfrm>
            <a:off x="838199" y="3047999"/>
            <a:ext cx="11223171" cy="3128963"/>
          </a:xfrm>
        </p:spPr>
        <p:txBody>
          <a:bodyPr>
            <a:normAutofit/>
          </a:bodyPr>
          <a:lstStyle/>
          <a:p>
            <a:endParaRPr lang="en-GB" dirty="0"/>
          </a:p>
          <a:p>
            <a:pPr marL="0" indent="0">
              <a:buNone/>
            </a:pPr>
            <a:endParaRPr lang="he-IL" dirty="0"/>
          </a:p>
          <a:p>
            <a:pPr marL="0" indent="0">
              <a:buNone/>
            </a:pPr>
            <a:endParaRPr lang="en-GB" dirty="0"/>
          </a:p>
        </p:txBody>
      </p:sp>
      <p:pic>
        <p:nvPicPr>
          <p:cNvPr id="6" name="תמונה 5" descr="תמונה שמכילה טקסט, צילום מסך, תרשים, גופן&#10;&#10;תוכן בינה מלאכותית גנרטיבית עשוי להיות שגוי.">
            <a:extLst>
              <a:ext uri="{FF2B5EF4-FFF2-40B4-BE49-F238E27FC236}">
                <a16:creationId xmlns:a16="http://schemas.microsoft.com/office/drawing/2014/main" id="{62D83B1F-97B9-EEC3-AF78-D5CC3A0FC055}"/>
              </a:ext>
            </a:extLst>
          </p:cNvPr>
          <p:cNvPicPr>
            <a:picLocks noChangeAspect="1"/>
          </p:cNvPicPr>
          <p:nvPr/>
        </p:nvPicPr>
        <p:blipFill>
          <a:blip r:embed="rId4"/>
          <a:stretch>
            <a:fillRect/>
          </a:stretch>
        </p:blipFill>
        <p:spPr>
          <a:xfrm>
            <a:off x="254000" y="3345188"/>
            <a:ext cx="5500914" cy="3434620"/>
          </a:xfrm>
          <a:prstGeom prst="rect">
            <a:avLst/>
          </a:prstGeom>
        </p:spPr>
      </p:pic>
      <p:sp>
        <p:nvSpPr>
          <p:cNvPr id="8" name="מלבן 7">
            <a:extLst>
              <a:ext uri="{FF2B5EF4-FFF2-40B4-BE49-F238E27FC236}">
                <a16:creationId xmlns:a16="http://schemas.microsoft.com/office/drawing/2014/main" id="{0CC79FBB-471E-0164-9D5F-0DB9859EC91A}"/>
              </a:ext>
            </a:extLst>
          </p:cNvPr>
          <p:cNvSpPr/>
          <p:nvPr/>
        </p:nvSpPr>
        <p:spPr>
          <a:xfrm>
            <a:off x="508001" y="1055738"/>
            <a:ext cx="11400971" cy="2140856"/>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he-IL" dirty="0"/>
              <a:t>על סט הבדיקה המודל הגיע ל</a:t>
            </a:r>
            <a:r>
              <a:rPr lang="en-GB" dirty="0"/>
              <a:t>Accuracy</a:t>
            </a:r>
            <a:r>
              <a:rPr lang="he-IL" dirty="0"/>
              <a:t> של 0.7266 ובנוסף הערך של </a:t>
            </a:r>
            <a:r>
              <a:rPr lang="en-GB" dirty="0"/>
              <a:t>Macro-F1</a:t>
            </a:r>
            <a:r>
              <a:rPr lang="he-IL" dirty="0"/>
              <a:t> עומד על 0.7022 ולכן המודל מצליח לזהות את מרבית האפליקציות בצורה יחסית מאוזנת , ולא רק מתמקד במספר אפליקציות שקל לזהות .</a:t>
            </a:r>
          </a:p>
          <a:p>
            <a:endParaRPr lang="he-IL" dirty="0"/>
          </a:p>
          <a:p>
            <a:r>
              <a:rPr lang="he-IL" dirty="0"/>
              <a:t>התוצאות מראות שהשיטה מצליחה ללכוד דפוסי תעבורה משמעותיים ולהכליל היטב לנתונים שלא נראו באימון. למרות הקושי בסיווג מספר גדול של אפליקציות שונות, המודל מספק ביצועים טובים ויציבים, ומהווה בסיס חזק להמשך שיפור ויישום במערכות זיהוי תעבורה אמיתיות.</a:t>
            </a:r>
          </a:p>
        </p:txBody>
      </p:sp>
    </p:spTree>
    <p:extLst>
      <p:ext uri="{BB962C8B-B14F-4D97-AF65-F5344CB8AC3E}">
        <p14:creationId xmlns:p14="http://schemas.microsoft.com/office/powerpoint/2010/main" val="1076935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DE94965E-57BB-BBB3-651F-B283523F2FD4}"/>
            </a:ext>
          </a:extLst>
        </p:cNvPr>
        <p:cNvGrpSpPr/>
        <p:nvPr/>
      </p:nvGrpSpPr>
      <p:grpSpPr>
        <a:xfrm>
          <a:off x="0" y="0"/>
          <a:ext cx="0" cy="0"/>
          <a:chOff x="0" y="0"/>
          <a:chExt cx="0" cy="0"/>
        </a:xfrm>
      </p:grpSpPr>
      <p:sp>
        <p:nvSpPr>
          <p:cNvPr id="2" name="כותרת 1">
            <a:extLst>
              <a:ext uri="{FF2B5EF4-FFF2-40B4-BE49-F238E27FC236}">
                <a16:creationId xmlns:a16="http://schemas.microsoft.com/office/drawing/2014/main" id="{02EAAAD7-BDB1-30E1-8FCB-90E8689B9C11}"/>
              </a:ext>
            </a:extLst>
          </p:cNvPr>
          <p:cNvSpPr>
            <a:spLocks noGrp="1"/>
          </p:cNvSpPr>
          <p:nvPr>
            <p:ph type="title"/>
          </p:nvPr>
        </p:nvSpPr>
        <p:spPr>
          <a:xfrm>
            <a:off x="-3726976" y="290063"/>
            <a:ext cx="11353800" cy="146709"/>
          </a:xfrm>
        </p:spPr>
        <p:txBody>
          <a:bodyPr>
            <a:normAutofit fontScale="90000"/>
          </a:bodyPr>
          <a:lstStyle/>
          <a:p>
            <a:r>
              <a:rPr lang="he-IL" dirty="0"/>
              <a:t>זיהוי סוג העברת מידע </a:t>
            </a:r>
            <a:endParaRPr lang="en-IL" dirty="0"/>
          </a:p>
        </p:txBody>
      </p:sp>
      <p:sp>
        <p:nvSpPr>
          <p:cNvPr id="4" name="מלבן 3">
            <a:extLst>
              <a:ext uri="{FF2B5EF4-FFF2-40B4-BE49-F238E27FC236}">
                <a16:creationId xmlns:a16="http://schemas.microsoft.com/office/drawing/2014/main" id="{5B9876A6-2612-FDAC-FBAA-CDD4269F2027}"/>
              </a:ext>
            </a:extLst>
          </p:cNvPr>
          <p:cNvSpPr/>
          <p:nvPr/>
        </p:nvSpPr>
        <p:spPr>
          <a:xfrm>
            <a:off x="8251371" y="184091"/>
            <a:ext cx="3838504" cy="3807338"/>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en-IL"/>
          </a:p>
        </p:txBody>
      </p:sp>
      <p:sp>
        <p:nvSpPr>
          <p:cNvPr id="5" name="מלבן 4">
            <a:extLst>
              <a:ext uri="{FF2B5EF4-FFF2-40B4-BE49-F238E27FC236}">
                <a16:creationId xmlns:a16="http://schemas.microsoft.com/office/drawing/2014/main" id="{A432754F-4526-FD8F-1BA6-4228025D626C}"/>
              </a:ext>
            </a:extLst>
          </p:cNvPr>
          <p:cNvSpPr/>
          <p:nvPr/>
        </p:nvSpPr>
        <p:spPr>
          <a:xfrm>
            <a:off x="7402356" y="4296229"/>
            <a:ext cx="4789644" cy="2470898"/>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r>
              <a:rPr lang="he-IL" b="1" dirty="0"/>
              <a:t>מדדים :</a:t>
            </a:r>
          </a:p>
          <a:p>
            <a:r>
              <a:rPr lang="he-IL" sz="1600" dirty="0"/>
              <a:t>לצורך הערכת ביצועי המודל השתמשנו במדד </a:t>
            </a:r>
            <a:r>
              <a:rPr lang="en-GB" sz="1600" b="1" dirty="0"/>
              <a:t>Accuracy</a:t>
            </a:r>
            <a:r>
              <a:rPr lang="en-GB" sz="1600" dirty="0"/>
              <a:t>, </a:t>
            </a:r>
            <a:r>
              <a:rPr lang="he-IL" sz="1600" dirty="0"/>
              <a:t>אשר מודד את שיעור הדוגמאות שסווגו נכון מתוך כלל הדוגמאות. מדד זה מתאים במיוחד למשימת זיהוי ה־</a:t>
            </a:r>
            <a:r>
              <a:rPr lang="en-GB" sz="1600" dirty="0"/>
              <a:t>attribution, </a:t>
            </a:r>
            <a:r>
              <a:rPr lang="he-IL" sz="1600" dirty="0"/>
              <a:t>מאחר שמספר המחלקות קטן וקבוע (חמישה סוגי העברה) </a:t>
            </a:r>
            <a:r>
              <a:rPr lang="he-IL" sz="1600" dirty="0" err="1"/>
              <a:t>והדאטה</a:t>
            </a:r>
            <a:r>
              <a:rPr lang="he-IL" sz="1600" dirty="0"/>
              <a:t> מאוזן יחסית בין הסוגים. במצב כזה, </a:t>
            </a:r>
            <a:r>
              <a:rPr lang="en-GB" sz="1600" dirty="0"/>
              <a:t>Accuracy </a:t>
            </a:r>
            <a:r>
              <a:rPr lang="he-IL" sz="1600" dirty="0"/>
              <a:t>מספק מדד אינטואיטיבי וברור לאיכות הסיווג הכוללת של המודל, ומאפשר השוואה פשוטה בין גישות שונות.</a:t>
            </a:r>
            <a:endParaRPr lang="en-IL" dirty="0"/>
          </a:p>
        </p:txBody>
      </p:sp>
      <p:sp>
        <p:nvSpPr>
          <p:cNvPr id="8" name="תיבת טקסט 7">
            <a:extLst>
              <a:ext uri="{FF2B5EF4-FFF2-40B4-BE49-F238E27FC236}">
                <a16:creationId xmlns:a16="http://schemas.microsoft.com/office/drawing/2014/main" id="{6C2A4A2B-E85E-D95D-6AEB-EB42049AEA93}"/>
              </a:ext>
            </a:extLst>
          </p:cNvPr>
          <p:cNvSpPr txBox="1"/>
          <p:nvPr/>
        </p:nvSpPr>
        <p:spPr>
          <a:xfrm>
            <a:off x="8502143" y="202051"/>
            <a:ext cx="3549690" cy="4370427"/>
          </a:xfrm>
          <a:prstGeom prst="rect">
            <a:avLst/>
          </a:prstGeom>
          <a:noFill/>
        </p:spPr>
        <p:txBody>
          <a:bodyPr wrap="square" rtlCol="0">
            <a:spAutoFit/>
          </a:bodyPr>
          <a:lstStyle/>
          <a:p>
            <a:r>
              <a:rPr lang="he-IL" b="1" dirty="0">
                <a:solidFill>
                  <a:schemeClr val="bg1"/>
                </a:solidFill>
              </a:rPr>
              <a:t>מבנה הדאטה:</a:t>
            </a:r>
            <a:endParaRPr lang="he-IL" dirty="0">
              <a:solidFill>
                <a:schemeClr val="bg1"/>
              </a:solidFill>
            </a:endParaRPr>
          </a:p>
          <a:p>
            <a:r>
              <a:rPr lang="he-IL" sz="1600" dirty="0">
                <a:solidFill>
                  <a:schemeClr val="bg1"/>
                </a:solidFill>
              </a:rPr>
              <a:t>הדאטה אינו מתמקד בזהות של שרתים או משתמשים, אלא בהתנהגות ההעברה עצמה: קצבים, גדלים, זמני חבילות ומאפייני פרוטוקול.</a:t>
            </a:r>
            <a:br>
              <a:rPr lang="he-IL" sz="1600" dirty="0">
                <a:solidFill>
                  <a:schemeClr val="bg1"/>
                </a:solidFill>
              </a:rPr>
            </a:br>
            <a:r>
              <a:rPr lang="he-IL" sz="1600" dirty="0">
                <a:solidFill>
                  <a:schemeClr val="bg1"/>
                </a:solidFill>
              </a:rPr>
              <a:t>המטרה היא לסווג כל זרימה לאחד מחמישה סוגי העברת מידע:</a:t>
            </a:r>
            <a:br>
              <a:rPr lang="he-IL" sz="1600" dirty="0">
                <a:solidFill>
                  <a:schemeClr val="bg1"/>
                </a:solidFill>
              </a:rPr>
            </a:br>
            <a:r>
              <a:rPr lang="en-GB" sz="1600" dirty="0" err="1">
                <a:solidFill>
                  <a:schemeClr val="bg1"/>
                </a:solidFill>
              </a:rPr>
              <a:t>vod</a:t>
            </a:r>
            <a:r>
              <a:rPr lang="en-GB" sz="1600" dirty="0">
                <a:solidFill>
                  <a:schemeClr val="bg1"/>
                </a:solidFill>
              </a:rPr>
              <a:t>, file download, </a:t>
            </a:r>
            <a:r>
              <a:rPr lang="en-GB" sz="1600" dirty="0" err="1">
                <a:solidFill>
                  <a:schemeClr val="bg1"/>
                </a:solidFill>
              </a:rPr>
              <a:t>real_time_audio</a:t>
            </a:r>
            <a:r>
              <a:rPr lang="en-GB" sz="1600" dirty="0">
                <a:solidFill>
                  <a:schemeClr val="bg1"/>
                </a:solidFill>
              </a:rPr>
              <a:t>, </a:t>
            </a:r>
            <a:r>
              <a:rPr lang="en-GB" sz="1600" dirty="0" err="1">
                <a:solidFill>
                  <a:schemeClr val="bg1"/>
                </a:solidFill>
              </a:rPr>
              <a:t>real_time_messaging</a:t>
            </a:r>
            <a:r>
              <a:rPr lang="en-GB" sz="1600" dirty="0">
                <a:solidFill>
                  <a:schemeClr val="bg1"/>
                </a:solidFill>
              </a:rPr>
              <a:t>, </a:t>
            </a:r>
            <a:r>
              <a:rPr lang="en-GB" sz="1600" dirty="0" err="1">
                <a:solidFill>
                  <a:schemeClr val="bg1"/>
                </a:solidFill>
              </a:rPr>
              <a:t>real_time_video</a:t>
            </a:r>
            <a:r>
              <a:rPr lang="en-GB" sz="1600" dirty="0">
                <a:solidFill>
                  <a:schemeClr val="bg1"/>
                </a:solidFill>
              </a:rPr>
              <a:t>.</a:t>
            </a:r>
          </a:p>
          <a:p>
            <a:r>
              <a:rPr lang="he-IL" sz="1600" dirty="0">
                <a:solidFill>
                  <a:schemeClr val="bg1"/>
                </a:solidFill>
              </a:rPr>
              <a:t>בסט האימון והבדיקה מופיעים </a:t>
            </a:r>
            <a:r>
              <a:rPr lang="he-IL" sz="1600" b="1" dirty="0">
                <a:solidFill>
                  <a:schemeClr val="bg1"/>
                </a:solidFill>
              </a:rPr>
              <a:t>חמישה סוגים בלבד</a:t>
            </a:r>
            <a:r>
              <a:rPr lang="he-IL" sz="1600" dirty="0">
                <a:solidFill>
                  <a:schemeClr val="bg1"/>
                </a:solidFill>
              </a:rPr>
              <a:t>, וכל דוגמה שייכת בדיוק לאחד מהם. הדאטה מאוזן יחסית, כך שכל סוג מיוצג במספר דוגמאות דומה, מה שמאפשר אימון יציב והשוואה הוגנת בין המחלקות.</a:t>
            </a:r>
          </a:p>
          <a:p>
            <a:endParaRPr lang="he-IL" dirty="0"/>
          </a:p>
          <a:p>
            <a:endParaRPr lang="en-IL" dirty="0"/>
          </a:p>
        </p:txBody>
      </p:sp>
      <p:sp>
        <p:nvSpPr>
          <p:cNvPr id="16" name="מלבן 15">
            <a:extLst>
              <a:ext uri="{FF2B5EF4-FFF2-40B4-BE49-F238E27FC236}">
                <a16:creationId xmlns:a16="http://schemas.microsoft.com/office/drawing/2014/main" id="{04981966-9868-8339-5E5E-F0F093F6EEE1}"/>
              </a:ext>
            </a:extLst>
          </p:cNvPr>
          <p:cNvSpPr/>
          <p:nvPr/>
        </p:nvSpPr>
        <p:spPr>
          <a:xfrm>
            <a:off x="486159" y="986972"/>
            <a:ext cx="6756470" cy="4394200"/>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br>
              <a:rPr lang="en-US" dirty="0"/>
            </a:br>
            <a:endParaRPr lang="en-IL" dirty="0"/>
          </a:p>
        </p:txBody>
      </p:sp>
      <p:sp>
        <p:nvSpPr>
          <p:cNvPr id="17" name="תיבת טקסט 16">
            <a:extLst>
              <a:ext uri="{FF2B5EF4-FFF2-40B4-BE49-F238E27FC236}">
                <a16:creationId xmlns:a16="http://schemas.microsoft.com/office/drawing/2014/main" id="{232BED9C-794A-D867-89FB-5F249B189762}"/>
              </a:ext>
            </a:extLst>
          </p:cNvPr>
          <p:cNvSpPr txBox="1"/>
          <p:nvPr/>
        </p:nvSpPr>
        <p:spPr>
          <a:xfrm>
            <a:off x="645886" y="1060617"/>
            <a:ext cx="6476567" cy="3693319"/>
          </a:xfrm>
          <a:prstGeom prst="rect">
            <a:avLst/>
          </a:prstGeom>
          <a:noFill/>
        </p:spPr>
        <p:txBody>
          <a:bodyPr wrap="square" rtlCol="0">
            <a:spAutoFit/>
          </a:bodyPr>
          <a:lstStyle/>
          <a:p>
            <a:r>
              <a:rPr lang="he-IL" b="1" dirty="0">
                <a:solidFill>
                  <a:schemeClr val="bg1"/>
                </a:solidFill>
              </a:rPr>
              <a:t>                                       השיטה שלנו </a:t>
            </a:r>
          </a:p>
          <a:p>
            <a:r>
              <a:rPr lang="he-IL" dirty="0">
                <a:solidFill>
                  <a:schemeClr val="bg1"/>
                </a:solidFill>
              </a:rPr>
              <a:t>בשלב הראשון אנו מבצעים </a:t>
            </a:r>
            <a:r>
              <a:rPr lang="he-IL" b="1" dirty="0">
                <a:solidFill>
                  <a:schemeClr val="bg1"/>
                </a:solidFill>
              </a:rPr>
              <a:t>ניקוי והכנה של הדאטה</a:t>
            </a:r>
            <a:r>
              <a:rPr lang="he-IL" dirty="0">
                <a:solidFill>
                  <a:schemeClr val="bg1"/>
                </a:solidFill>
              </a:rPr>
              <a:t>, תוך הסרת עמודות מזהות שאינן מתארות התנהגות </a:t>
            </a:r>
            <a:r>
              <a:rPr lang="he-IL" dirty="0" err="1">
                <a:solidFill>
                  <a:schemeClr val="bg1"/>
                </a:solidFill>
              </a:rPr>
              <a:t>תעבורתית</a:t>
            </a:r>
            <a:r>
              <a:rPr lang="he-IL" dirty="0">
                <a:solidFill>
                  <a:schemeClr val="bg1"/>
                </a:solidFill>
              </a:rPr>
              <a:t>, כגון כתובות </a:t>
            </a:r>
            <a:r>
              <a:rPr lang="en-GB" dirty="0">
                <a:solidFill>
                  <a:schemeClr val="bg1"/>
                </a:solidFill>
              </a:rPr>
              <a:t>IP, </a:t>
            </a:r>
            <a:r>
              <a:rPr lang="he-IL" dirty="0">
                <a:solidFill>
                  <a:schemeClr val="bg1"/>
                </a:solidFill>
              </a:rPr>
              <a:t>פורטים, מזהי זרימה וזמני </a:t>
            </a:r>
            <a:r>
              <a:rPr lang="en-GB" dirty="0">
                <a:solidFill>
                  <a:schemeClr val="bg1"/>
                </a:solidFill>
              </a:rPr>
              <a:t>Timestamp. </a:t>
            </a:r>
            <a:r>
              <a:rPr lang="he-IL" dirty="0">
                <a:solidFill>
                  <a:schemeClr val="bg1"/>
                </a:solidFill>
              </a:rPr>
              <a:t>מטרת שלב זה היא למנוע מהמודל “לזכור” מזהים ספציפיים, ולהכריח אותו להתבסס על מאפייני ההעברה בלבד.</a:t>
            </a:r>
          </a:p>
          <a:p>
            <a:r>
              <a:rPr lang="he-IL" dirty="0">
                <a:solidFill>
                  <a:schemeClr val="bg1"/>
                </a:solidFill>
              </a:rPr>
              <a:t>לאחר מכן אנו מחשבים </a:t>
            </a:r>
            <a:r>
              <a:rPr lang="he-IL" b="1" dirty="0">
                <a:solidFill>
                  <a:schemeClr val="bg1"/>
                </a:solidFill>
              </a:rPr>
              <a:t>מאפיינים</a:t>
            </a:r>
            <a:r>
              <a:rPr lang="he-IL" dirty="0">
                <a:solidFill>
                  <a:schemeClr val="bg1"/>
                </a:solidFill>
              </a:rPr>
              <a:t>, כמו גודל חבילה ממוצע, קצב העברת נתונים, וקצב חבילות לשנייה. בנוסף, סוג הפרוטוקול (מומר לערך מספרי), כך שכל הקלט למודל הוא מספרי בלבד.</a:t>
            </a:r>
          </a:p>
          <a:p>
            <a:r>
              <a:rPr lang="he-IL" dirty="0">
                <a:solidFill>
                  <a:schemeClr val="bg1"/>
                </a:solidFill>
              </a:rPr>
              <a:t>על הייצוג הזה אנו מאמנים מודל </a:t>
            </a:r>
            <a:r>
              <a:rPr lang="en-GB" b="1" dirty="0">
                <a:solidFill>
                  <a:schemeClr val="bg1"/>
                </a:solidFill>
              </a:rPr>
              <a:t>Random Forest</a:t>
            </a:r>
            <a:r>
              <a:rPr lang="en-GB" dirty="0">
                <a:solidFill>
                  <a:schemeClr val="bg1"/>
                </a:solidFill>
              </a:rPr>
              <a:t>, </a:t>
            </a:r>
            <a:r>
              <a:rPr lang="he-IL" dirty="0">
                <a:solidFill>
                  <a:schemeClr val="bg1"/>
                </a:solidFill>
              </a:rPr>
              <a:t>שנבחר בשל היכולת שלו ללמוד קשרים </a:t>
            </a:r>
            <a:r>
              <a:rPr lang="he-IL" dirty="0" err="1">
                <a:solidFill>
                  <a:schemeClr val="bg1"/>
                </a:solidFill>
              </a:rPr>
              <a:t>לא־ליניאריים</a:t>
            </a:r>
            <a:r>
              <a:rPr lang="he-IL" dirty="0">
                <a:solidFill>
                  <a:schemeClr val="bg1"/>
                </a:solidFill>
              </a:rPr>
              <a:t> בין מאפיינים מספריים ולשלב החלטות ממספר רב של עצים. הגבלת עומק העצים מאפשרת למודל להכליל היטב ולא להיצמד לרעש בדאטה.</a:t>
            </a:r>
          </a:p>
        </p:txBody>
      </p:sp>
    </p:spTree>
    <p:extLst>
      <p:ext uri="{BB962C8B-B14F-4D97-AF65-F5344CB8AC3E}">
        <p14:creationId xmlns:p14="http://schemas.microsoft.com/office/powerpoint/2010/main" val="784434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6FC76644-383F-E4FA-AEB5-487EBDADC848}"/>
            </a:ext>
          </a:extLst>
        </p:cNvPr>
        <p:cNvGrpSpPr/>
        <p:nvPr/>
      </p:nvGrpSpPr>
      <p:grpSpPr>
        <a:xfrm>
          <a:off x="0" y="0"/>
          <a:ext cx="0" cy="0"/>
          <a:chOff x="0" y="0"/>
          <a:chExt cx="0" cy="0"/>
        </a:xfrm>
      </p:grpSpPr>
      <p:sp>
        <p:nvSpPr>
          <p:cNvPr id="2" name="כותרת 1">
            <a:extLst>
              <a:ext uri="{FF2B5EF4-FFF2-40B4-BE49-F238E27FC236}">
                <a16:creationId xmlns:a16="http://schemas.microsoft.com/office/drawing/2014/main" id="{1FA10698-ED66-5FCA-7DB4-60AE071E7A24}"/>
              </a:ext>
            </a:extLst>
          </p:cNvPr>
          <p:cNvSpPr>
            <a:spLocks noGrp="1"/>
          </p:cNvSpPr>
          <p:nvPr>
            <p:ph type="title"/>
          </p:nvPr>
        </p:nvSpPr>
        <p:spPr>
          <a:xfrm>
            <a:off x="-2986315" y="18256"/>
            <a:ext cx="10515600" cy="1325563"/>
          </a:xfrm>
        </p:spPr>
        <p:txBody>
          <a:bodyPr>
            <a:normAutofit/>
          </a:bodyPr>
          <a:lstStyle/>
          <a:p>
            <a:r>
              <a:rPr lang="he-IL" sz="3200" dirty="0"/>
              <a:t>התוצאות על ה </a:t>
            </a:r>
            <a:r>
              <a:rPr lang="he-IL" sz="3200" dirty="0" err="1"/>
              <a:t>test</a:t>
            </a:r>
            <a:r>
              <a:rPr lang="he-IL" sz="3200" dirty="0"/>
              <a:t>:</a:t>
            </a:r>
            <a:endParaRPr lang="en-IL" sz="3200" dirty="0"/>
          </a:p>
        </p:txBody>
      </p:sp>
      <p:sp>
        <p:nvSpPr>
          <p:cNvPr id="3" name="מציין מיקום תוכן 2">
            <a:extLst>
              <a:ext uri="{FF2B5EF4-FFF2-40B4-BE49-F238E27FC236}">
                <a16:creationId xmlns:a16="http://schemas.microsoft.com/office/drawing/2014/main" id="{6651481C-F303-7D0F-F0CE-EC828A9266E4}"/>
              </a:ext>
            </a:extLst>
          </p:cNvPr>
          <p:cNvSpPr>
            <a:spLocks noGrp="1"/>
          </p:cNvSpPr>
          <p:nvPr>
            <p:ph idx="1"/>
          </p:nvPr>
        </p:nvSpPr>
        <p:spPr>
          <a:xfrm>
            <a:off x="838199" y="3047999"/>
            <a:ext cx="11223171" cy="3128963"/>
          </a:xfrm>
        </p:spPr>
        <p:txBody>
          <a:bodyPr>
            <a:normAutofit/>
          </a:bodyPr>
          <a:lstStyle/>
          <a:p>
            <a:endParaRPr lang="en-GB" dirty="0"/>
          </a:p>
          <a:p>
            <a:pPr marL="0" indent="0">
              <a:buNone/>
            </a:pPr>
            <a:endParaRPr lang="he-IL" dirty="0"/>
          </a:p>
          <a:p>
            <a:pPr marL="0" indent="0">
              <a:buNone/>
            </a:pPr>
            <a:endParaRPr lang="en-GB" dirty="0"/>
          </a:p>
        </p:txBody>
      </p:sp>
      <p:sp>
        <p:nvSpPr>
          <p:cNvPr id="8" name="מלבן 7">
            <a:extLst>
              <a:ext uri="{FF2B5EF4-FFF2-40B4-BE49-F238E27FC236}">
                <a16:creationId xmlns:a16="http://schemas.microsoft.com/office/drawing/2014/main" id="{D85267ED-9D95-2E83-FFAD-9787EB794FE0}"/>
              </a:ext>
            </a:extLst>
          </p:cNvPr>
          <p:cNvSpPr/>
          <p:nvPr/>
        </p:nvSpPr>
        <p:spPr>
          <a:xfrm>
            <a:off x="838199" y="936172"/>
            <a:ext cx="11168741" cy="108131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he-IL" dirty="0"/>
              <a:t>מודל זיהוי ה</a:t>
            </a:r>
            <a:r>
              <a:rPr lang="en-GB" dirty="0"/>
              <a:t>attribution </a:t>
            </a:r>
            <a:r>
              <a:rPr lang="he-IL" dirty="0"/>
              <a:t> השיג</a:t>
            </a:r>
            <a:r>
              <a:rPr lang="he-IL" b="1" dirty="0"/>
              <a:t> </a:t>
            </a:r>
            <a:r>
              <a:rPr lang="en-GB" b="1" dirty="0"/>
              <a:t>Accuracy</a:t>
            </a:r>
            <a:r>
              <a:rPr lang="he-IL" b="1" dirty="0"/>
              <a:t> של 0.84</a:t>
            </a:r>
            <a:r>
              <a:rPr lang="he-IL" dirty="0"/>
              <a:t>, מאחר שמדובר בחמישה סוגי העברת מידע, עם חמש דוגמאות לכל סוג, מדובר בביצועים טובים ויציבים.</a:t>
            </a:r>
            <a:endParaRPr lang="en-GB" dirty="0"/>
          </a:p>
          <a:p>
            <a:r>
              <a:rPr lang="he-IL" dirty="0"/>
              <a:t>ניתן לראות שהמודל מצליח לזהות בצורה מדויקת במיוחד תעבורת הודעות בזמן אמת ו</a:t>
            </a:r>
            <a:r>
              <a:rPr lang="en-GB" dirty="0"/>
              <a:t>  VOD </a:t>
            </a:r>
            <a:r>
              <a:rPr lang="he-IL" dirty="0"/>
              <a:t>בעוד שסוגי תעבורה מבוססי מדיה חיים מציגים חפיפה חלקית.</a:t>
            </a:r>
          </a:p>
        </p:txBody>
      </p:sp>
      <p:pic>
        <p:nvPicPr>
          <p:cNvPr id="5" name="תמונה 4" descr="תמונה שמכילה טקסט, צילום מסך, תרשים, מספר&#10;&#10;תוכן בינה מלאכותית גנרטיבית עשוי להיות שגוי.">
            <a:extLst>
              <a:ext uri="{FF2B5EF4-FFF2-40B4-BE49-F238E27FC236}">
                <a16:creationId xmlns:a16="http://schemas.microsoft.com/office/drawing/2014/main" id="{D90EFAA4-64E8-0FD5-C850-E9FCC369B985}"/>
              </a:ext>
            </a:extLst>
          </p:cNvPr>
          <p:cNvPicPr>
            <a:picLocks noChangeAspect="1"/>
          </p:cNvPicPr>
          <p:nvPr/>
        </p:nvPicPr>
        <p:blipFill>
          <a:blip r:embed="rId4"/>
          <a:stretch>
            <a:fillRect/>
          </a:stretch>
        </p:blipFill>
        <p:spPr>
          <a:xfrm>
            <a:off x="584220" y="2261735"/>
            <a:ext cx="6945065" cy="4298061"/>
          </a:xfrm>
          <a:prstGeom prst="rect">
            <a:avLst/>
          </a:prstGeom>
        </p:spPr>
      </p:pic>
    </p:spTree>
    <p:extLst>
      <p:ext uri="{BB962C8B-B14F-4D97-AF65-F5344CB8AC3E}">
        <p14:creationId xmlns:p14="http://schemas.microsoft.com/office/powerpoint/2010/main" val="1392682204"/>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121</TotalTime>
  <Words>707</Words>
  <Application>Microsoft Office PowerPoint</Application>
  <PresentationFormat>מסך רחב</PresentationFormat>
  <Paragraphs>39</Paragraphs>
  <Slides>5</Slides>
  <Notes>4</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5</vt:i4>
      </vt:variant>
    </vt:vector>
  </HeadingPairs>
  <TitlesOfParts>
    <vt:vector size="10" baseType="lpstr">
      <vt:lpstr>Aptos</vt:lpstr>
      <vt:lpstr>Aptos Display</vt:lpstr>
      <vt:lpstr>Arial</vt:lpstr>
      <vt:lpstr>Calibri</vt:lpstr>
      <vt:lpstr>ערכת נושא Office</vt:lpstr>
      <vt:lpstr>תחרות רדקום לזיהוי תעבורה מוצפנת </vt:lpstr>
      <vt:lpstr>זיהוי אפליקציה</vt:lpstr>
      <vt:lpstr>התוצאות על ה test:</vt:lpstr>
      <vt:lpstr>זיהוי סוג העברת מידע </vt:lpstr>
      <vt:lpstr>התוצאות על ה test: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רון אמסלם</dc:creator>
  <cp:lastModifiedBy>רון אמסלם</cp:lastModifiedBy>
  <cp:revision>1</cp:revision>
  <dcterms:created xsi:type="dcterms:W3CDTF">2025-12-27T22:08:54Z</dcterms:created>
  <dcterms:modified xsi:type="dcterms:W3CDTF">2025-12-28T15:29:05Z</dcterms:modified>
</cp:coreProperties>
</file>

<file path=docProps/thumbnail.jpeg>
</file>